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7" r:id="rId4"/>
    <p:sldId id="492" r:id="rId5"/>
    <p:sldId id="483" r:id="rId6"/>
    <p:sldId id="487" r:id="rId7"/>
    <p:sldId id="488" r:id="rId8"/>
    <p:sldId id="489" r:id="rId9"/>
    <p:sldId id="490" r:id="rId10"/>
    <p:sldId id="491" r:id="rId11"/>
    <p:sldId id="264" r:id="rId12"/>
  </p:sldIdLst>
  <p:sldSz cx="12192000" cy="6858000"/>
  <p:notesSz cx="7105650" cy="102362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4E1B"/>
    <a:srgbClr val="5A1C1C"/>
    <a:srgbClr val="E8DFDF"/>
    <a:srgbClr val="BD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751B38-1DD7-466F-A6AA-B79470B2D05B}" v="28" dt="2025-04-09T15:37:29.4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8"/>
    <p:restoredTop sz="94683"/>
  </p:normalViewPr>
  <p:slideViewPr>
    <p:cSldViewPr snapToGrid="0">
      <p:cViewPr varScale="1">
        <p:scale>
          <a:sx n="60" d="100"/>
          <a:sy n="60" d="100"/>
        </p:scale>
        <p:origin x="8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Relationship Id="rId22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a van Dijk" userId="5a810d8b-ba05-42ae-808a-fc9a47097806" providerId="ADAL" clId="{52751B38-1DD7-466F-A6AA-B79470B2D05B}"/>
    <pc:docChg chg="custSel addSld delSld modSld">
      <pc:chgData name="Rosa van Dijk" userId="5a810d8b-ba05-42ae-808a-fc9a47097806" providerId="ADAL" clId="{52751B38-1DD7-466F-A6AA-B79470B2D05B}" dt="2025-04-09T15:38:25.608" v="146" actId="20577"/>
      <pc:docMkLst>
        <pc:docMk/>
      </pc:docMkLst>
      <pc:sldChg chg="modSp mod modAnim">
        <pc:chgData name="Rosa van Dijk" userId="5a810d8b-ba05-42ae-808a-fc9a47097806" providerId="ADAL" clId="{52751B38-1DD7-466F-A6AA-B79470B2D05B}" dt="2025-04-09T13:52:35.921" v="93" actId="20577"/>
        <pc:sldMkLst>
          <pc:docMk/>
          <pc:sldMk cId="2698391675" sldId="257"/>
        </pc:sldMkLst>
        <pc:spChg chg="mod">
          <ac:chgData name="Rosa van Dijk" userId="5a810d8b-ba05-42ae-808a-fc9a47097806" providerId="ADAL" clId="{52751B38-1DD7-466F-A6AA-B79470B2D05B}" dt="2025-04-09T13:52:35.921" v="93" actId="20577"/>
          <ac:spMkLst>
            <pc:docMk/>
            <pc:sldMk cId="2698391675" sldId="257"/>
            <ac:spMk id="11" creationId="{0F9B627C-528A-2588-B6F2-7EDF4E3C41FE}"/>
          </ac:spMkLst>
        </pc:spChg>
      </pc:sldChg>
      <pc:sldChg chg="del">
        <pc:chgData name="Rosa van Dijk" userId="5a810d8b-ba05-42ae-808a-fc9a47097806" providerId="ADAL" clId="{52751B38-1DD7-466F-A6AA-B79470B2D05B}" dt="2025-04-09T13:51:32.288" v="55" actId="47"/>
        <pc:sldMkLst>
          <pc:docMk/>
          <pc:sldMk cId="2183696510" sldId="263"/>
        </pc:sldMkLst>
      </pc:sldChg>
      <pc:sldChg chg="modSp mod">
        <pc:chgData name="Rosa van Dijk" userId="5a810d8b-ba05-42ae-808a-fc9a47097806" providerId="ADAL" clId="{52751B38-1DD7-466F-A6AA-B79470B2D05B}" dt="2025-04-09T13:51:40.074" v="72" actId="20577"/>
        <pc:sldMkLst>
          <pc:docMk/>
          <pc:sldMk cId="1001310353" sldId="264"/>
        </pc:sldMkLst>
        <pc:spChg chg="mod">
          <ac:chgData name="Rosa van Dijk" userId="5a810d8b-ba05-42ae-808a-fc9a47097806" providerId="ADAL" clId="{52751B38-1DD7-466F-A6AA-B79470B2D05B}" dt="2025-04-09T13:51:40.074" v="72" actId="20577"/>
          <ac:spMkLst>
            <pc:docMk/>
            <pc:sldMk cId="1001310353" sldId="264"/>
            <ac:spMk id="8" creationId="{DB987426-51B5-DCED-5A36-4E3701AAA740}"/>
          </ac:spMkLst>
        </pc:spChg>
      </pc:sldChg>
      <pc:sldChg chg="modSp add del mod setBg">
        <pc:chgData name="Rosa van Dijk" userId="5a810d8b-ba05-42ae-808a-fc9a47097806" providerId="ADAL" clId="{52751B38-1DD7-466F-A6AA-B79470B2D05B}" dt="2025-04-09T15:38:16.592" v="130" actId="5793"/>
        <pc:sldMkLst>
          <pc:docMk/>
          <pc:sldMk cId="4143013980" sldId="483"/>
        </pc:sldMkLst>
        <pc:spChg chg="mod">
          <ac:chgData name="Rosa van Dijk" userId="5a810d8b-ba05-42ae-808a-fc9a47097806" providerId="ADAL" clId="{52751B38-1DD7-466F-A6AA-B79470B2D05B}" dt="2025-04-09T15:37:41.660" v="120" actId="108"/>
          <ac:spMkLst>
            <pc:docMk/>
            <pc:sldMk cId="4143013980" sldId="483"/>
            <ac:spMk id="2" creationId="{4FE6250B-58F3-7B7C-816A-CA13D633E0AD}"/>
          </ac:spMkLst>
        </pc:spChg>
        <pc:spChg chg="mod">
          <ac:chgData name="Rosa van Dijk" userId="5a810d8b-ba05-42ae-808a-fc9a47097806" providerId="ADAL" clId="{52751B38-1DD7-466F-A6AA-B79470B2D05B}" dt="2025-04-09T15:38:16.592" v="130" actId="5793"/>
          <ac:spMkLst>
            <pc:docMk/>
            <pc:sldMk cId="4143013980" sldId="483"/>
            <ac:spMk id="3" creationId="{8D710C91-3B1B-B0E5-5A60-6B20284D1334}"/>
          </ac:spMkLst>
        </pc:spChg>
      </pc:sldChg>
      <pc:sldChg chg="modSp mod modAnim">
        <pc:chgData name="Rosa van Dijk" userId="5a810d8b-ba05-42ae-808a-fc9a47097806" providerId="ADAL" clId="{52751B38-1DD7-466F-A6AA-B79470B2D05B}" dt="2025-04-09T13:50:57.148" v="50"/>
        <pc:sldMkLst>
          <pc:docMk/>
          <pc:sldMk cId="2298708467" sldId="487"/>
        </pc:sldMkLst>
        <pc:graphicFrameChg chg="modGraphic">
          <ac:chgData name="Rosa van Dijk" userId="5a810d8b-ba05-42ae-808a-fc9a47097806" providerId="ADAL" clId="{52751B38-1DD7-466F-A6AA-B79470B2D05B}" dt="2025-04-09T13:50:50.281" v="49" actId="5793"/>
          <ac:graphicFrameMkLst>
            <pc:docMk/>
            <pc:sldMk cId="2298708467" sldId="487"/>
            <ac:graphicFrameMk id="6" creationId="{C545A161-392F-B2E9-97E2-28AC5C65FFBB}"/>
          </ac:graphicFrameMkLst>
        </pc:graphicFrameChg>
      </pc:sldChg>
      <pc:sldChg chg="modSp mod">
        <pc:chgData name="Rosa van Dijk" userId="5a810d8b-ba05-42ae-808a-fc9a47097806" providerId="ADAL" clId="{52751B38-1DD7-466F-A6AA-B79470B2D05B}" dt="2025-04-09T13:51:26.269" v="54" actId="20577"/>
        <pc:sldMkLst>
          <pc:docMk/>
          <pc:sldMk cId="1096455459" sldId="489"/>
        </pc:sldMkLst>
        <pc:spChg chg="mod">
          <ac:chgData name="Rosa van Dijk" userId="5a810d8b-ba05-42ae-808a-fc9a47097806" providerId="ADAL" clId="{52751B38-1DD7-466F-A6AA-B79470B2D05B}" dt="2025-04-09T13:51:26.269" v="54" actId="20577"/>
          <ac:spMkLst>
            <pc:docMk/>
            <pc:sldMk cId="1096455459" sldId="489"/>
            <ac:spMk id="3" creationId="{8B7341F8-0745-2905-194C-070C69E1BF52}"/>
          </ac:spMkLst>
        </pc:spChg>
      </pc:sldChg>
      <pc:sldChg chg="modSp new mod">
        <pc:chgData name="Rosa van Dijk" userId="5a810d8b-ba05-42ae-808a-fc9a47097806" providerId="ADAL" clId="{52751B38-1DD7-466F-A6AA-B79470B2D05B}" dt="2025-04-09T15:38:25.608" v="146" actId="20577"/>
        <pc:sldMkLst>
          <pc:docMk/>
          <pc:sldMk cId="2067285920" sldId="492"/>
        </pc:sldMkLst>
        <pc:spChg chg="mod">
          <ac:chgData name="Rosa van Dijk" userId="5a810d8b-ba05-42ae-808a-fc9a47097806" providerId="ADAL" clId="{52751B38-1DD7-466F-A6AA-B79470B2D05B}" dt="2025-04-09T15:38:25.608" v="146" actId="20577"/>
          <ac:spMkLst>
            <pc:docMk/>
            <pc:sldMk cId="2067285920" sldId="492"/>
            <ac:spMk id="2" creationId="{D7EF31B6-5576-B930-F0BF-70A2EADAC658}"/>
          </ac:spMkLst>
        </pc:spChg>
        <pc:spChg chg="mod">
          <ac:chgData name="Rosa van Dijk" userId="5a810d8b-ba05-42ae-808a-fc9a47097806" providerId="ADAL" clId="{52751B38-1DD7-466F-A6AA-B79470B2D05B}" dt="2025-04-09T15:36:30.814" v="116" actId="5793"/>
          <ac:spMkLst>
            <pc:docMk/>
            <pc:sldMk cId="2067285920" sldId="492"/>
            <ac:spMk id="3" creationId="{181FF662-AB2E-9A69-82A0-AB094AF1877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115" cy="513588"/>
          </a:xfrm>
          <a:prstGeom prst="rect">
            <a:avLst/>
          </a:prstGeom>
        </p:spPr>
        <p:txBody>
          <a:bodyPr vert="horz" lIns="99094" tIns="49547" rIns="99094" bIns="49547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024891" y="0"/>
            <a:ext cx="3079115" cy="513588"/>
          </a:xfrm>
          <a:prstGeom prst="rect">
            <a:avLst/>
          </a:prstGeom>
        </p:spPr>
        <p:txBody>
          <a:bodyPr vert="horz" lIns="99094" tIns="49547" rIns="99094" bIns="49547" rtlCol="0"/>
          <a:lstStyle>
            <a:lvl1pPr algn="r">
              <a:defRPr sz="1300"/>
            </a:lvl1pPr>
          </a:lstStyle>
          <a:p>
            <a:fld id="{11B52151-87EC-684C-B99C-8131EFE24353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94" tIns="49547" rIns="99094" bIns="49547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10565" y="4926171"/>
            <a:ext cx="5684520" cy="4030504"/>
          </a:xfrm>
          <a:prstGeom prst="rect">
            <a:avLst/>
          </a:prstGeom>
        </p:spPr>
        <p:txBody>
          <a:bodyPr vert="horz" lIns="99094" tIns="49547" rIns="99094" bIns="49547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722614"/>
            <a:ext cx="3079115" cy="513587"/>
          </a:xfrm>
          <a:prstGeom prst="rect">
            <a:avLst/>
          </a:prstGeom>
        </p:spPr>
        <p:txBody>
          <a:bodyPr vert="horz" lIns="99094" tIns="49547" rIns="99094" bIns="49547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024891" y="9722614"/>
            <a:ext cx="3079115" cy="513587"/>
          </a:xfrm>
          <a:prstGeom prst="rect">
            <a:avLst/>
          </a:prstGeom>
        </p:spPr>
        <p:txBody>
          <a:bodyPr vert="horz" lIns="99094" tIns="49547" rIns="99094" bIns="49547" rtlCol="0" anchor="b"/>
          <a:lstStyle>
            <a:lvl1pPr algn="r">
              <a:defRPr sz="1300"/>
            </a:lvl1pPr>
          </a:lstStyle>
          <a:p>
            <a:fld id="{E5FE98A5-7A3B-4146-B874-2ACFAAF7B9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4710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Corrina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6D44A-E685-4C8E-8C54-C370A4C91BB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717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Corrina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6D44A-E685-4C8E-8C54-C370A4C91BB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4407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Corrina Rosa</a:t>
            </a:r>
          </a:p>
          <a:p>
            <a:endParaRPr lang="nl-NL" dirty="0"/>
          </a:p>
          <a:p>
            <a:r>
              <a:rPr lang="nl-NL" dirty="0"/>
              <a:t>Kinderen met rood haar kunnen niet opletten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935">
              <a:defRPr/>
            </a:pPr>
            <a:fld id="{3E56D44A-E685-4C8E-8C54-C370A4C91BB6}" type="slidenum">
              <a:rPr lang="nl-NL" sz="1200" kern="0">
                <a:solidFill>
                  <a:sysClr val="windowText" lastClr="000000"/>
                </a:solidFill>
              </a:rPr>
              <a:pPr defTabSz="990935">
                <a:defRPr/>
              </a:pPr>
              <a:t>7</a:t>
            </a:fld>
            <a:endParaRPr lang="nl-NL" sz="1200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542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6C716A-BBB2-3E74-8907-ABE89393F8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852009E-291E-FB28-555D-3CD55860B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2922BA-2B57-430C-A778-C579C18A1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5EA984-5913-2194-CE3B-A07A2B9BF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4C1AE9-A121-1036-1673-963F76009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076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6CEDF-0A01-6631-88C5-263D6FC4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8FFC0E8-ABE4-31EB-AD56-627757B4C6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4FBD7F-46E3-23C3-1615-DE60750F5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22F426-D412-80A6-8927-510799A2D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58B2D9-311C-E7AA-F35D-10625EAB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5904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65763FF-4277-A2F6-085F-656DED1E5B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5E22A55-8B09-93E2-F4AE-F368E60C54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9B8FBF2-067C-A7BF-63A9-7652058C9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38C37F-B1D6-50E8-4682-7A08F3618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3775D78-331B-CBD6-9BFC-D9172189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9088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rgbClr val="C3162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0170">
              <a:lnSpc>
                <a:spcPct val="100000"/>
              </a:lnSpc>
              <a:spcBef>
                <a:spcPts val="70"/>
              </a:spcBef>
            </a:pPr>
            <a:r>
              <a:t>| </a:t>
            </a:r>
            <a:fld id="{81D60167-4931-47E6-BA6A-407CBD079E47}" type="slidenum">
              <a:rPr spc="-25" dirty="0"/>
              <a:t>‹nr.›</a:t>
            </a:fld>
            <a:endParaRPr spc="-25"/>
          </a:p>
        </p:txBody>
      </p:sp>
    </p:spTree>
    <p:extLst>
      <p:ext uri="{BB962C8B-B14F-4D97-AF65-F5344CB8AC3E}">
        <p14:creationId xmlns:p14="http://schemas.microsoft.com/office/powerpoint/2010/main" val="2545599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rgbClr val="C3162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0170">
              <a:lnSpc>
                <a:spcPct val="100000"/>
              </a:lnSpc>
              <a:spcBef>
                <a:spcPts val="70"/>
              </a:spcBef>
            </a:pPr>
            <a:r>
              <a:t>| </a:t>
            </a:r>
            <a:fld id="{81D60167-4931-47E6-BA6A-407CBD079E47}" type="slidenum">
              <a:rPr spc="-25" dirty="0"/>
              <a:t>‹nr.›</a:t>
            </a:fld>
            <a:endParaRPr spc="-25"/>
          </a:p>
        </p:txBody>
      </p:sp>
    </p:spTree>
    <p:extLst>
      <p:ext uri="{BB962C8B-B14F-4D97-AF65-F5344CB8AC3E}">
        <p14:creationId xmlns:p14="http://schemas.microsoft.com/office/powerpoint/2010/main" val="2407539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57A4ED-2B40-8BDB-BC26-F0C5D5E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FF9CF7-5954-53F2-6B2A-9C2BE954A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5BEAA52-B32E-7C6F-BCA6-71F648FAB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FA7BDE-30BF-3987-FCFC-9942ED274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FFDBAF1-2991-78A0-5FD7-EBA016DB0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375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5DD711-A743-C76A-2B44-6C26AABCA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A966031-F2E5-0BB7-37C9-07B299027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518A5F-9C4E-7369-DD05-1E1CCA572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BCF6E1-C545-CCC5-298F-E9682F86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76C843-9834-1540-3991-6039598D7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797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B55B1-A102-E170-5C40-991C8D717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F80B5E-7323-9C4F-2B98-7145A4B089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C80F827-EE79-C4A7-A5CD-592D43C571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B139A11-87B8-4040-651A-E7684F4A7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F3C9C8-C827-B77D-2D14-54D62A6A6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F8D0152-25BB-CD8D-A679-A045B5D73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370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73BAEB-6CF3-C32B-30CE-8C87717E7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A2F235-B70B-DB0C-7B2D-8AF3383A5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5D467E9-64C2-F833-AD07-BD18E4E5AB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3D60C5C-692B-54BA-EC64-1EFA611F9F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57A041B-51B8-0FD1-36DB-0E4FB9647F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7130E1C-4DDB-AA83-04D5-827C78390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3CBE63B-97A1-8291-9AEA-D53B71B1B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E572B7E-0BDE-E8DD-3B5A-C62099595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3023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F70E35-F262-6307-9C80-3B5355597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54E7E2F-C37C-9683-DD30-A7A826957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473184F-E061-5197-36E0-EDCEA61B8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8A2C37-D788-231F-6B4C-C8F218A58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452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14D7D1F-E3CF-ADF0-3F4D-9526783D2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C9C24F6-B252-656B-E921-57E43ADFC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0632B72-12BD-515D-C7E9-694D103B5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9084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C1B148-6586-0441-FE17-A1C197FFA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EFAD67-52FD-34A9-61CF-EE5DDE688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21013D0-8A1B-D5B4-94F5-DD7AD85E3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1FD600-A941-186D-FA73-70DF9EB98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BB379D6-3DD0-8312-C0C1-2B47C8DDF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FD78683-A77C-DB49-D039-6C4DEC1A8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525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5A476A-57E9-0DAB-CFDC-86ECEF13A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6396C09-9D67-FFBF-E77D-367764E4A8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722C5E4-71ED-0C3B-E902-E90E47F1FB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36E76C8-1E84-18C0-625A-DDCF913F2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F8EFE11-9CD8-1BF7-E9EA-AC62ABC6F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17820BB-2B6A-DF33-A6B5-0900FD7A9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2219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D1DCB1B-407E-D971-D3AC-552B5817C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14A08E3-E93D-7669-CC18-88AC344C6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D9A253-FF7F-7022-0D8F-227A626344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0C47F-A40F-7848-943E-658A88DCCA29}" type="datetimeFigureOut">
              <a:rPr lang="nl-NL" smtClean="0"/>
              <a:t>9-4-2025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7D9C1E5-4EE5-9394-8E93-B545E09D4E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24366B-8E90-C7A9-371A-93DDDB854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27F9D-3FDC-C64E-81FA-ADA01C5C4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76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298870/school-colour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fbeelding 18">
            <a:extLst>
              <a:ext uri="{FF2B5EF4-FFF2-40B4-BE49-F238E27FC236}">
                <a16:creationId xmlns:a16="http://schemas.microsoft.com/office/drawing/2014/main" id="{EBA25663-76C8-AE22-96BB-604630DA6CF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23612" y="8183"/>
            <a:ext cx="12192000" cy="68580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A35DAF9-36B5-B74A-3FC2-EF848EE213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017" t="1306" r="36043"/>
          <a:stretch/>
        </p:blipFill>
        <p:spPr>
          <a:xfrm>
            <a:off x="-10524" y="1"/>
            <a:ext cx="5080066" cy="6858000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2F7CC36B-2097-B027-0708-F80BE51E31BB}"/>
              </a:ext>
            </a:extLst>
          </p:cNvPr>
          <p:cNvSpPr/>
          <p:nvPr/>
        </p:nvSpPr>
        <p:spPr>
          <a:xfrm>
            <a:off x="5069541" y="-8181"/>
            <a:ext cx="7098847" cy="6557039"/>
          </a:xfrm>
          <a:prstGeom prst="rect">
            <a:avLst/>
          </a:prstGeom>
          <a:solidFill>
            <a:srgbClr val="EA4E1B"/>
          </a:solidFill>
          <a:ln>
            <a:solidFill>
              <a:srgbClr val="EA4E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BD161E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CE64603-CE99-784A-5EB3-00290C4EECDB}"/>
              </a:ext>
            </a:extLst>
          </p:cNvPr>
          <p:cNvSpPr txBox="1"/>
          <p:nvPr/>
        </p:nvSpPr>
        <p:spPr>
          <a:xfrm>
            <a:off x="5505558" y="3180193"/>
            <a:ext cx="5297289" cy="189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920"/>
              </a:lnSpc>
              <a:spcBef>
                <a:spcPts val="600"/>
              </a:spcBef>
            </a:pPr>
            <a:r>
              <a:rPr lang="nl-NL" sz="7200" b="1" dirty="0" err="1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Kansen-gelijkheid</a:t>
            </a:r>
            <a:endParaRPr lang="nl-NL" sz="7200" b="1" dirty="0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2095C8F7-B926-3680-F019-F3EA0C5858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525" y="6008511"/>
            <a:ext cx="12202525" cy="841306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491504EB-3FCC-62CC-5A82-18EAD37044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8431" y="6071620"/>
            <a:ext cx="2707579" cy="58797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5052BE9F-6E34-0F9A-897F-101C1096BE24}"/>
              </a:ext>
            </a:extLst>
          </p:cNvPr>
          <p:cNvSpPr txBox="1"/>
          <p:nvPr/>
        </p:nvSpPr>
        <p:spPr>
          <a:xfrm>
            <a:off x="5572793" y="5093249"/>
            <a:ext cx="66628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000" b="1" dirty="0">
                <a:solidFill>
                  <a:srgbClr val="5A1C1C"/>
                </a:solidFill>
                <a:effectLst/>
                <a:latin typeface="Aptos SemiBold" panose="020B0004020202020204" pitchFamily="34" charset="0"/>
              </a:rPr>
              <a:t>Rosa van Dijk – Corrina Pauw</a:t>
            </a:r>
          </a:p>
        </p:txBody>
      </p:sp>
    </p:spTree>
    <p:extLst>
      <p:ext uri="{BB962C8B-B14F-4D97-AF65-F5344CB8AC3E}">
        <p14:creationId xmlns:p14="http://schemas.microsoft.com/office/powerpoint/2010/main" val="2748839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66702F-81CB-9F4C-7623-7788FE40A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300" b="1" dirty="0">
                <a:solidFill>
                  <a:srgbClr val="EA4E1B"/>
                </a:solidFill>
                <a:latin typeface="Aptos" panose="020B0004020202020204" pitchFamily="34" charset="0"/>
              </a:rPr>
              <a:t>Uitwisselen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FDFF16-CB69-F86A-60C0-81025A37B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nl-NL" sz="2400" dirty="0">
                <a:latin typeface="Aptos" panose="020B0004020202020204" pitchFamily="34" charset="0"/>
              </a:rPr>
              <a:t>Hoe kunnen we studenten hier bewust van maken?</a:t>
            </a:r>
          </a:p>
        </p:txBody>
      </p:sp>
    </p:spTree>
    <p:extLst>
      <p:ext uri="{BB962C8B-B14F-4D97-AF65-F5344CB8AC3E}">
        <p14:creationId xmlns:p14="http://schemas.microsoft.com/office/powerpoint/2010/main" val="1744198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AC669C9-EA6F-58F0-140A-8F3E1BC2C2D8}"/>
              </a:ext>
            </a:extLst>
          </p:cNvPr>
          <p:cNvSpPr/>
          <p:nvPr/>
        </p:nvSpPr>
        <p:spPr>
          <a:xfrm>
            <a:off x="-1" y="0"/>
            <a:ext cx="12192001" cy="6647748"/>
          </a:xfrm>
          <a:prstGeom prst="rect">
            <a:avLst/>
          </a:prstGeom>
          <a:solidFill>
            <a:srgbClr val="EA4E1B"/>
          </a:solidFill>
          <a:ln>
            <a:solidFill>
              <a:srgbClr val="E8DF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5DE1C2AA-49DB-50BF-ECAC-5F0A1E2A50E4}"/>
              </a:ext>
            </a:extLst>
          </p:cNvPr>
          <p:cNvSpPr/>
          <p:nvPr/>
        </p:nvSpPr>
        <p:spPr>
          <a:xfrm>
            <a:off x="0" y="6082748"/>
            <a:ext cx="12192000" cy="7752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DA105E-BA16-FDC3-06A8-079439E16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583144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ts val="7040"/>
              </a:lnSpc>
            </a:pPr>
            <a:r>
              <a:rPr lang="nl-NL" sz="72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Bedankt voor </a:t>
            </a:r>
            <a:br>
              <a:rPr lang="nl-NL" sz="72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nl-NL" sz="72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uw aanwezigheid!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B987426-51B5-DCED-5A36-4E3701AAA740}"/>
              </a:ext>
            </a:extLst>
          </p:cNvPr>
          <p:cNvSpPr txBox="1"/>
          <p:nvPr/>
        </p:nvSpPr>
        <p:spPr>
          <a:xfrm>
            <a:off x="2764584" y="4239584"/>
            <a:ext cx="66628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/>
                <a:latin typeface="Aptos SemiBold" panose="020B0004020202020204" pitchFamily="34" charset="0"/>
              </a:rPr>
              <a:t>Kansengelijkheid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6720EEF-4A2F-BC37-E920-6FFED2A3A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25" y="5751871"/>
            <a:ext cx="12202525" cy="109794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5146068E-B515-4BCC-4030-ABB8A2875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6406" y="5889749"/>
            <a:ext cx="3308662" cy="71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10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4B345E58-BC19-645F-164E-D1074C7C08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017" t="1307" r="36043" b="11156"/>
          <a:stretch/>
        </p:blipFill>
        <p:spPr>
          <a:xfrm>
            <a:off x="-10524" y="1"/>
            <a:ext cx="5080066" cy="6082747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57D04227-6D8D-41E4-B0E8-B0EF06267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3271" y="1010585"/>
            <a:ext cx="5188896" cy="589616"/>
          </a:xfrm>
        </p:spPr>
        <p:txBody>
          <a:bodyPr>
            <a:normAutofit fontScale="90000"/>
          </a:bodyPr>
          <a:lstStyle/>
          <a:p>
            <a:r>
              <a:rPr lang="nl-NL" sz="4800" b="1" dirty="0">
                <a:solidFill>
                  <a:srgbClr val="EA4E1B"/>
                </a:solidFill>
                <a:latin typeface="Aptos" panose="020B0004020202020204" pitchFamily="34" charset="0"/>
              </a:rPr>
              <a:t>Wat gaan we doen?</a:t>
            </a:r>
          </a:p>
        </p:txBody>
      </p:sp>
      <p:sp>
        <p:nvSpPr>
          <p:cNvPr id="6" name="Tijdelijke aanduiding voor inhoud 10">
            <a:extLst>
              <a:ext uri="{FF2B5EF4-FFF2-40B4-BE49-F238E27FC236}">
                <a16:creationId xmlns:a16="http://schemas.microsoft.com/office/drawing/2014/main" id="{57265A58-02D8-09CD-E637-EA81077A5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3271" y="1825625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nl-NL" sz="2400" dirty="0">
                <a:effectLst/>
                <a:latin typeface="Aptos" panose="020B0004020202020204" pitchFamily="34" charset="0"/>
              </a:rPr>
              <a:t>Onze missie</a:t>
            </a:r>
          </a:p>
          <a:p>
            <a:pPr>
              <a:buFont typeface="Wingdings" pitchFamily="2" charset="2"/>
              <a:buChar char="§"/>
            </a:pPr>
            <a:r>
              <a:rPr lang="nl-NL" sz="2400" dirty="0">
                <a:effectLst/>
                <a:latin typeface="Aptos" panose="020B0004020202020204" pitchFamily="34" charset="0"/>
              </a:rPr>
              <a:t>Soorten kapitaal</a:t>
            </a:r>
          </a:p>
          <a:p>
            <a:pPr>
              <a:buFont typeface="Wingdings" pitchFamily="2" charset="2"/>
              <a:buChar char="§"/>
            </a:pPr>
            <a:r>
              <a:rPr lang="nl-NL" sz="2400" dirty="0" err="1">
                <a:effectLst/>
                <a:latin typeface="Aptos" panose="020B0004020202020204" pitchFamily="34" charset="0"/>
              </a:rPr>
              <a:t>Pygmalion</a:t>
            </a:r>
            <a:r>
              <a:rPr lang="nl-NL" sz="2400" dirty="0">
                <a:effectLst/>
                <a:latin typeface="Aptos" panose="020B0004020202020204" pitchFamily="34" charset="0"/>
              </a:rPr>
              <a:t> effect</a:t>
            </a:r>
          </a:p>
          <a:p>
            <a:pPr>
              <a:buFont typeface="Wingdings" pitchFamily="2" charset="2"/>
              <a:buChar char="§"/>
            </a:pPr>
            <a:r>
              <a:rPr lang="nl-NL" sz="2400" dirty="0">
                <a:effectLst/>
                <a:latin typeface="Aptos" panose="020B0004020202020204" pitchFamily="34" charset="0"/>
              </a:rPr>
              <a:t>Brainstormsessie</a:t>
            </a:r>
          </a:p>
          <a:p>
            <a:pPr>
              <a:buFont typeface="Wingdings" pitchFamily="2" charset="2"/>
              <a:buChar char="§"/>
            </a:pPr>
            <a:r>
              <a:rPr lang="nl-NL" sz="2400" dirty="0">
                <a:effectLst/>
                <a:latin typeface="Aptos" panose="020B0004020202020204" pitchFamily="34" charset="0"/>
              </a:rPr>
              <a:t>Uitwisselen</a:t>
            </a:r>
          </a:p>
          <a:p>
            <a:pPr>
              <a:buFont typeface="Wingdings" pitchFamily="2" charset="2"/>
              <a:buChar char="§"/>
            </a:pPr>
            <a:r>
              <a:rPr lang="nl-NL" sz="2400" dirty="0">
                <a:effectLst/>
                <a:latin typeface="Aptos" panose="020B0004020202020204" pitchFamily="34" charset="0"/>
              </a:rPr>
              <a:t>Wat betekent dit voor onze studenten?</a:t>
            </a:r>
          </a:p>
          <a:p>
            <a:pPr>
              <a:buFont typeface="Wingdings" pitchFamily="2" charset="2"/>
              <a:buChar char="§"/>
            </a:pPr>
            <a:endParaRPr lang="nl-NL" sz="2400" dirty="0">
              <a:effectLst/>
              <a:latin typeface="Aptos" panose="020B0004020202020204" pitchFamily="34" charset="0"/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6867596-8DF9-BC97-5545-C38FBBDB491E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3256137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200" spc="300" dirty="0">
                <a:solidFill>
                  <a:srgbClr val="5A1C1D"/>
                </a:solidFill>
                <a:effectLst/>
                <a:latin typeface="Aptos" panose="020B0004020202020204" pitchFamily="34" charset="0"/>
              </a:rPr>
              <a:t>Titel presentatie | datum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7092AD23-BDBA-89E1-8B7F-6230F3614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37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664B20-00E2-1115-940E-D70D7B331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0585"/>
            <a:ext cx="8305800" cy="589616"/>
          </a:xfrm>
        </p:spPr>
        <p:txBody>
          <a:bodyPr>
            <a:normAutofit fontScale="90000"/>
          </a:bodyPr>
          <a:lstStyle/>
          <a:p>
            <a:r>
              <a:rPr lang="nl-NL" sz="4800" b="1" dirty="0">
                <a:solidFill>
                  <a:srgbClr val="EA4E1B"/>
                </a:solidFill>
                <a:latin typeface="Aptos" panose="020B0004020202020204" pitchFamily="34" charset="0"/>
              </a:rPr>
              <a:t>Kansengelijkheid- onze missie</a:t>
            </a:r>
          </a:p>
        </p:txBody>
      </p:sp>
      <p:sp>
        <p:nvSpPr>
          <p:cNvPr id="11" name="Tijdelijke aanduiding voor inhoud 10">
            <a:extLst>
              <a:ext uri="{FF2B5EF4-FFF2-40B4-BE49-F238E27FC236}">
                <a16:creationId xmlns:a16="http://schemas.microsoft.com/office/drawing/2014/main" id="{0F9B627C-528A-2588-B6F2-7EDF4E3C4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7148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dirty="0">
                <a:latin typeface="Aptos" panose="020B0004020202020204" pitchFamily="34" charset="0"/>
              </a:rPr>
              <a:t>Onze missie is om toekomstige leerkrachten worden bewust te maken van maatschappelijke ongelijkheid en uitrusten met de kennis, vaardigheden en houding om ieder kind – ongeacht achtergrond – gelijke kansen te bieden op ontwikkeling, succes en welzijn.</a:t>
            </a:r>
            <a:endParaRPr lang="nl-NL" sz="2400" dirty="0">
              <a:effectLst/>
              <a:latin typeface="Aptos" panose="020B0004020202020204" pitchFamily="34" charset="0"/>
            </a:endParaRPr>
          </a:p>
          <a:p>
            <a:pPr marL="0" indent="0">
              <a:buNone/>
            </a:pPr>
            <a:r>
              <a:rPr lang="nl-NL" sz="2400" dirty="0">
                <a:effectLst/>
                <a:latin typeface="Aptos" panose="020B0004020202020204" pitchFamily="34" charset="0"/>
              </a:rPr>
              <a:t>Op de PABO willen wij een inclusieve leeromgeving te creëren waarin iedere student gelijke kansen krijgt om te excelleren. </a:t>
            </a:r>
            <a:endParaRPr lang="nl-NL" sz="2400" dirty="0">
              <a:latin typeface="Aptos" panose="020B0004020202020204" pitchFamily="34" charset="0"/>
            </a:endParaRP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50FF6326-5469-D8A2-7614-CB8F93C33CE5}"/>
              </a:ext>
            </a:extLst>
          </p:cNvPr>
          <p:cNvSpPr txBox="1">
            <a:spLocks/>
          </p:cNvSpPr>
          <p:nvPr/>
        </p:nvSpPr>
        <p:spPr>
          <a:xfrm>
            <a:off x="542364" y="6257645"/>
            <a:ext cx="3256137" cy="430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200" spc="300" dirty="0" err="1">
                <a:solidFill>
                  <a:srgbClr val="5A1C1D"/>
                </a:solidFill>
                <a:effectLst/>
                <a:latin typeface="Aptos" panose="020B0004020202020204" pitchFamily="34" charset="0"/>
              </a:rPr>
              <a:t>Kansengeleijkheid</a:t>
            </a:r>
            <a:r>
              <a:rPr lang="nl-NL" sz="1200" spc="300" dirty="0">
                <a:solidFill>
                  <a:srgbClr val="5A1C1D"/>
                </a:solidFill>
                <a:effectLst/>
                <a:latin typeface="Aptos" panose="020B0004020202020204" pitchFamily="34" charset="0"/>
              </a:rPr>
              <a:t> – 9 april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71FC87DE-A616-298B-FA84-D29028C1D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5281" y="6217304"/>
            <a:ext cx="1982168" cy="430444"/>
          </a:xfrm>
          <a:prstGeom prst="rect">
            <a:avLst/>
          </a:prstGeom>
        </p:spPr>
      </p:pic>
      <p:pic>
        <p:nvPicPr>
          <p:cNvPr id="4" name="Picture 26" descr="Gelijke kansen">
            <a:extLst>
              <a:ext uri="{FF2B5EF4-FFF2-40B4-BE49-F238E27FC236}">
                <a16:creationId xmlns:a16="http://schemas.microsoft.com/office/drawing/2014/main" id="{FC745611-CD86-4CF4-EE06-B348B037B9C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810" r="9865" b="1"/>
          <a:stretch/>
        </p:blipFill>
        <p:spPr>
          <a:xfrm>
            <a:off x="6058062" y="2462719"/>
            <a:ext cx="5150277" cy="371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39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EF31B6-5576-B930-F0BF-70A2EADAC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300" b="1" dirty="0">
                <a:solidFill>
                  <a:srgbClr val="EA4E1B"/>
                </a:solidFill>
                <a:latin typeface="Aptos" panose="020B0004020202020204" pitchFamily="34" charset="0"/>
              </a:rPr>
              <a:t>Disclaimer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1FF662-AB2E-9A69-82A0-AB094AF18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7285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6250B-58F3-7B7C-816A-CA13D633E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054" y="281177"/>
            <a:ext cx="10949305" cy="599395"/>
          </a:xfrm>
        </p:spPr>
        <p:txBody>
          <a:bodyPr wrap="square" lIns="0" tIns="0" rIns="0" bIns="0" anchor="t">
            <a:spAutoFit/>
          </a:bodyPr>
          <a:lstStyle/>
          <a:p>
            <a:r>
              <a:rPr lang="en-US" sz="4300" dirty="0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Wat </a:t>
            </a:r>
            <a:r>
              <a:rPr lang="en-US" sz="4300" dirty="0" err="1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veroorzaakt</a:t>
            </a:r>
            <a:r>
              <a:rPr lang="en-US" sz="4300" dirty="0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 de </a:t>
            </a:r>
            <a:r>
              <a:rPr lang="en-US" sz="4300" dirty="0" err="1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ongelijke</a:t>
            </a:r>
            <a:r>
              <a:rPr lang="en-US" sz="4300" dirty="0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 </a:t>
            </a:r>
            <a:r>
              <a:rPr lang="en-US" sz="4300" dirty="0" err="1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kansen</a:t>
            </a:r>
            <a:endParaRPr lang="en-US" sz="4300" dirty="0">
              <a:solidFill>
                <a:srgbClr val="EA4E1B"/>
              </a:solidFill>
              <a:latin typeface="Aptos" panose="020B0004020202020204" pitchFamily="34" charset="0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10C91-3B1B-B0E5-5A60-6B20284D13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10414000" cy="5037341"/>
          </a:xfrm>
        </p:spPr>
        <p:txBody>
          <a:bodyPr wrap="square" lIns="0" tIns="0" rIns="0" bIns="0" anchor="t">
            <a:spAutoFit/>
          </a:bodyPr>
          <a:lstStyle/>
          <a:p>
            <a:r>
              <a:rPr lang="en-US" sz="2400" dirty="0" err="1">
                <a:latin typeface="Aptos" panose="020B0004020202020204" pitchFamily="34" charset="0"/>
              </a:rPr>
              <a:t>Niet</a:t>
            </a:r>
            <a:r>
              <a:rPr lang="en-US" sz="2400" dirty="0">
                <a:latin typeface="Aptos" panose="020B0004020202020204" pitchFamily="34" charset="0"/>
              </a:rPr>
              <a:t> de </a:t>
            </a:r>
            <a:r>
              <a:rPr lang="en-US" sz="2400" dirty="0" err="1">
                <a:latin typeface="Aptos" panose="020B0004020202020204" pitchFamily="34" charset="0"/>
              </a:rPr>
              <a:t>thuistaal</a:t>
            </a:r>
            <a:r>
              <a:rPr lang="en-US" sz="2400" dirty="0">
                <a:latin typeface="Aptos" panose="020B0004020202020204" pitchFamily="34" charset="0"/>
              </a:rPr>
              <a:t> of de </a:t>
            </a:r>
            <a:r>
              <a:rPr lang="en-US" sz="2400" dirty="0" err="1">
                <a:latin typeface="Aptos" panose="020B0004020202020204" pitchFamily="34" charset="0"/>
              </a:rPr>
              <a:t>thuiscultuur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zijn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doorslaggevende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factoren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bij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kansen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ongelijkheid</a:t>
            </a:r>
            <a:r>
              <a:rPr lang="en-US" sz="2400" dirty="0">
                <a:latin typeface="Aptos" panose="020B0004020202020204" pitchFamily="34" charset="0"/>
              </a:rPr>
              <a:t>. </a:t>
            </a:r>
          </a:p>
          <a:p>
            <a:endParaRPr lang="en-US" sz="2400" dirty="0">
              <a:latin typeface="Aptos" panose="020B00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Aptos" panose="020B0004020202020204" pitchFamily="34" charset="0"/>
              </a:rPr>
              <a:t>De </a:t>
            </a:r>
            <a:r>
              <a:rPr lang="en-US" sz="2400" dirty="0" err="1">
                <a:latin typeface="Aptos" panose="020B0004020202020204" pitchFamily="34" charset="0"/>
              </a:rPr>
              <a:t>belangrijkste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oorzaak</a:t>
            </a:r>
            <a:r>
              <a:rPr lang="en-US" sz="2400" dirty="0">
                <a:latin typeface="Aptos" panose="020B0004020202020204" pitchFamily="34" charset="0"/>
              </a:rPr>
              <a:t> is:</a:t>
            </a:r>
          </a:p>
          <a:p>
            <a:pPr marL="0" indent="0">
              <a:buNone/>
            </a:pPr>
            <a:endParaRPr lang="en-US" sz="2400" dirty="0">
              <a:latin typeface="Aptos" panose="020B000402020202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sz="3600" b="1" dirty="0">
                <a:solidFill>
                  <a:srgbClr val="EA4E1B"/>
                </a:solidFill>
                <a:latin typeface="Aptos" panose="020B0004020202020204" pitchFamily="34" charset="0"/>
                <a:ea typeface="+mj-ea"/>
                <a:cs typeface="+mj-cs"/>
              </a:rPr>
              <a:t>De </a:t>
            </a:r>
            <a:r>
              <a:rPr lang="en-US" sz="3600" b="1" dirty="0" err="1">
                <a:solidFill>
                  <a:srgbClr val="EA4E1B"/>
                </a:solidFill>
                <a:latin typeface="Aptos" panose="020B0004020202020204" pitchFamily="34" charset="0"/>
                <a:ea typeface="+mj-ea"/>
                <a:cs typeface="+mj-cs"/>
              </a:rPr>
              <a:t>sociaal</a:t>
            </a:r>
            <a:r>
              <a:rPr lang="en-US" sz="3600" b="1" dirty="0">
                <a:solidFill>
                  <a:srgbClr val="EA4E1B"/>
                </a:solidFill>
                <a:latin typeface="Aptos" panose="020B0004020202020204" pitchFamily="34" charset="0"/>
                <a:ea typeface="+mj-ea"/>
                <a:cs typeface="+mj-cs"/>
              </a:rPr>
              <a:t> </a:t>
            </a:r>
            <a:r>
              <a:rPr lang="en-US" sz="3600" b="1" dirty="0" err="1">
                <a:solidFill>
                  <a:srgbClr val="EA4E1B"/>
                </a:solidFill>
                <a:latin typeface="Aptos" panose="020B0004020202020204" pitchFamily="34" charset="0"/>
                <a:ea typeface="+mj-ea"/>
                <a:cs typeface="+mj-cs"/>
              </a:rPr>
              <a:t>economische</a:t>
            </a:r>
            <a:r>
              <a:rPr lang="en-US" sz="3600" b="1" dirty="0">
                <a:solidFill>
                  <a:srgbClr val="EA4E1B"/>
                </a:solidFill>
                <a:latin typeface="Aptos" panose="020B0004020202020204" pitchFamily="34" charset="0"/>
                <a:ea typeface="+mj-ea"/>
                <a:cs typeface="+mj-cs"/>
              </a:rPr>
              <a:t> status van de </a:t>
            </a:r>
            <a:r>
              <a:rPr lang="en-US" sz="3600" b="1" dirty="0" err="1">
                <a:solidFill>
                  <a:srgbClr val="EA4E1B"/>
                </a:solidFill>
                <a:latin typeface="Aptos" panose="020B0004020202020204" pitchFamily="34" charset="0"/>
                <a:ea typeface="+mj-ea"/>
                <a:cs typeface="+mj-cs"/>
              </a:rPr>
              <a:t>ouders</a:t>
            </a:r>
            <a:r>
              <a:rPr lang="en-US" sz="3600" b="1" dirty="0">
                <a:solidFill>
                  <a:srgbClr val="EA4E1B"/>
                </a:solidFill>
                <a:latin typeface="Aptos" panose="020B0004020202020204" pitchFamily="34" charset="0"/>
                <a:ea typeface="+mj-ea"/>
                <a:cs typeface="+mj-cs"/>
              </a:rPr>
              <a:t>. </a:t>
            </a:r>
          </a:p>
          <a:p>
            <a:endParaRPr lang="en-US" sz="3200" u="none" dirty="0">
              <a:solidFill>
                <a:schemeClr val="bg1">
                  <a:lumMod val="49000"/>
                </a:schemeClr>
              </a:solidFill>
              <a:ea typeface="Calibri"/>
            </a:endParaRPr>
          </a:p>
          <a:p>
            <a:pPr marL="0" indent="0">
              <a:buNone/>
            </a:pPr>
            <a:r>
              <a:rPr lang="en-US" sz="2400" dirty="0">
                <a:latin typeface="Aptos" panose="020B0004020202020204" pitchFamily="34" charset="0"/>
              </a:rPr>
              <a:t>Want</a:t>
            </a:r>
          </a:p>
          <a:p>
            <a:pPr marL="0" indent="0">
              <a:buNone/>
            </a:pPr>
            <a:r>
              <a:rPr lang="en-US" sz="2400" dirty="0">
                <a:latin typeface="Aptos" panose="020B0004020202020204" pitchFamily="34" charset="0"/>
              </a:rPr>
              <a:t>De </a:t>
            </a:r>
            <a:r>
              <a:rPr lang="en-US" sz="2400" dirty="0" err="1">
                <a:latin typeface="Aptos" panose="020B0004020202020204" pitchFamily="34" charset="0"/>
              </a:rPr>
              <a:t>betere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startpositie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en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thuisondersteuning</a:t>
            </a:r>
            <a:r>
              <a:rPr lang="en-US" sz="2400" dirty="0">
                <a:latin typeface="Aptos" panose="020B0004020202020204" pitchFamily="34" charset="0"/>
              </a:rPr>
              <a:t> van </a:t>
            </a:r>
            <a:r>
              <a:rPr lang="en-US" sz="2400" dirty="0" err="1">
                <a:latin typeface="Aptos" panose="020B0004020202020204" pitchFamily="34" charset="0"/>
              </a:rPr>
              <a:t>leerlingen</a:t>
            </a:r>
            <a:r>
              <a:rPr lang="en-US" sz="2400" dirty="0">
                <a:latin typeface="Aptos" panose="020B0004020202020204" pitchFamily="34" charset="0"/>
              </a:rPr>
              <a:t> met </a:t>
            </a:r>
            <a:r>
              <a:rPr lang="en-US" sz="2400" dirty="0" err="1">
                <a:latin typeface="Aptos" panose="020B0004020202020204" pitchFamily="34" charset="0"/>
              </a:rPr>
              <a:t>als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achtergrond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een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gemiddelde</a:t>
            </a:r>
            <a:r>
              <a:rPr lang="en-US" sz="2400" dirty="0">
                <a:latin typeface="Aptos" panose="020B0004020202020204" pitchFamily="34" charset="0"/>
              </a:rPr>
              <a:t> of </a:t>
            </a:r>
            <a:r>
              <a:rPr lang="en-US" sz="2400" dirty="0" err="1">
                <a:latin typeface="Aptos" panose="020B0004020202020204" pitchFamily="34" charset="0"/>
              </a:rPr>
              <a:t>hoge</a:t>
            </a:r>
            <a:r>
              <a:rPr lang="en-US" sz="2400" dirty="0">
                <a:latin typeface="Aptos" panose="020B0004020202020204" pitchFamily="34" charset="0"/>
              </a:rPr>
              <a:t> SES is </a:t>
            </a:r>
            <a:r>
              <a:rPr lang="en-US" sz="2400" dirty="0" err="1">
                <a:latin typeface="Aptos" panose="020B0004020202020204" pitchFamily="34" charset="0"/>
              </a:rPr>
              <a:t>een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afspiegeling</a:t>
            </a:r>
            <a:r>
              <a:rPr lang="en-US" sz="2400" dirty="0">
                <a:latin typeface="Aptos" panose="020B0004020202020204" pitchFamily="34" charset="0"/>
              </a:rPr>
              <a:t> van de </a:t>
            </a:r>
            <a:r>
              <a:rPr lang="en-US" sz="2400" dirty="0" err="1">
                <a:latin typeface="Aptos" panose="020B0004020202020204" pitchFamily="34" charset="0"/>
              </a:rPr>
              <a:t>betere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sociale</a:t>
            </a:r>
            <a:r>
              <a:rPr lang="en-US" sz="2400" dirty="0">
                <a:latin typeface="Aptos" panose="020B0004020202020204" pitchFamily="34" charset="0"/>
              </a:rPr>
              <a:t>, </a:t>
            </a:r>
            <a:r>
              <a:rPr lang="en-US" sz="2400" dirty="0" err="1">
                <a:latin typeface="Aptos" panose="020B0004020202020204" pitchFamily="34" charset="0"/>
              </a:rPr>
              <a:t>culturele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en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financiële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kapitalen</a:t>
            </a:r>
            <a:r>
              <a:rPr lang="en-US" sz="2400" dirty="0">
                <a:latin typeface="Aptos" panose="020B0004020202020204" pitchFamily="34" charset="0"/>
              </a:rPr>
              <a:t> die </a:t>
            </a:r>
            <a:r>
              <a:rPr lang="en-US" sz="2400" dirty="0" err="1">
                <a:latin typeface="Aptos" panose="020B0004020202020204" pitchFamily="34" charset="0"/>
              </a:rPr>
              <a:t>zij</a:t>
            </a:r>
            <a:r>
              <a:rPr lang="en-US" sz="2400" dirty="0">
                <a:latin typeface="Aptos" panose="020B0004020202020204" pitchFamily="34" charset="0"/>
              </a:rPr>
              <a:t> tot </a:t>
            </a:r>
            <a:r>
              <a:rPr lang="en-US" sz="2400" dirty="0" err="1">
                <a:latin typeface="Aptos" panose="020B0004020202020204" pitchFamily="34" charset="0"/>
              </a:rPr>
              <a:t>hun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beschikking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hebben</a:t>
            </a:r>
            <a:r>
              <a:rPr lang="en-US" sz="2400" dirty="0">
                <a:latin typeface="Aptos" panose="020B0004020202020204" pitchFamily="34" charset="0"/>
              </a:rPr>
              <a:t> (Francis &amp; </a:t>
            </a:r>
            <a:r>
              <a:rPr lang="en-US" sz="2400" dirty="0" err="1">
                <a:latin typeface="Aptos" panose="020B0004020202020204" pitchFamily="34" charset="0"/>
              </a:rPr>
              <a:t>Hutings</a:t>
            </a:r>
            <a:r>
              <a:rPr lang="en-US" sz="2400" dirty="0">
                <a:latin typeface="Aptos" panose="020B0004020202020204" pitchFamily="34" charset="0"/>
              </a:rPr>
              <a:t>, 2013).</a:t>
            </a:r>
          </a:p>
        </p:txBody>
      </p:sp>
    </p:spTree>
    <p:extLst>
      <p:ext uri="{BB962C8B-B14F-4D97-AF65-F5344CB8AC3E}">
        <p14:creationId xmlns:p14="http://schemas.microsoft.com/office/powerpoint/2010/main" val="4143013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725EA-D256-BDAD-0246-04A5ECDAD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374" y="281177"/>
            <a:ext cx="10654665" cy="1126490"/>
          </a:xfrm>
        </p:spPr>
        <p:txBody>
          <a:bodyPr wrap="square" lIns="0" tIns="0" rIns="0" bIns="0" anchor="ctr">
            <a:normAutofit/>
          </a:bodyPr>
          <a:lstStyle/>
          <a:p>
            <a:r>
              <a:rPr lang="en-US" sz="4300" dirty="0" err="1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Financieel</a:t>
            </a:r>
            <a:r>
              <a:rPr lang="en-US" sz="4300" dirty="0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, </a:t>
            </a:r>
            <a:r>
              <a:rPr lang="en-US" sz="4300" dirty="0" err="1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sociaal</a:t>
            </a:r>
            <a:r>
              <a:rPr lang="en-US" sz="4300" dirty="0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 </a:t>
            </a:r>
            <a:r>
              <a:rPr lang="en-US" sz="4300" dirty="0" err="1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en</a:t>
            </a:r>
            <a:r>
              <a:rPr lang="en-US" sz="4300" dirty="0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 </a:t>
            </a:r>
            <a:r>
              <a:rPr lang="en-US" sz="4300" dirty="0" err="1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cultureel</a:t>
            </a:r>
            <a:r>
              <a:rPr lang="en-US" sz="4300" dirty="0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 </a:t>
            </a:r>
            <a:r>
              <a:rPr lang="en-US" sz="4300" dirty="0" err="1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kapitaal</a:t>
            </a:r>
            <a:r>
              <a:rPr lang="en-US" sz="4300" dirty="0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545A161-392F-B2E9-97E2-28AC5C65FFBB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594507642"/>
              </p:ext>
            </p:extLst>
          </p:nvPr>
        </p:nvGraphicFramePr>
        <p:xfrm>
          <a:off x="925033" y="1256121"/>
          <a:ext cx="10617007" cy="5004443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5226286">
                  <a:extLst>
                    <a:ext uri="{9D8B030D-6E8A-4147-A177-3AD203B41FA5}">
                      <a16:colId xmlns:a16="http://schemas.microsoft.com/office/drawing/2014/main" val="4260679465"/>
                    </a:ext>
                  </a:extLst>
                </a:gridCol>
                <a:gridCol w="5390721">
                  <a:extLst>
                    <a:ext uri="{9D8B030D-6E8A-4147-A177-3AD203B41FA5}">
                      <a16:colId xmlns:a16="http://schemas.microsoft.com/office/drawing/2014/main" val="858105710"/>
                    </a:ext>
                  </a:extLst>
                </a:gridCol>
              </a:tblGrid>
              <a:tr h="1106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Financieel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kapitaal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/>
                        <a:buChar char="•"/>
                      </a:pPr>
                      <a:endParaRPr lang="en-US" sz="2400" kern="1200" dirty="0">
                        <a:solidFill>
                          <a:schemeClr val="tx1"/>
                        </a:solidFill>
                        <a:latin typeface="Aptos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68077" marR="68077" marT="0" marB="136154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2400" b="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Bepaalt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of je </a:t>
                      </a:r>
                      <a:r>
                        <a:rPr lang="en-US" sz="2400" b="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boeken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b="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kranten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b="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musea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b="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bijles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enz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kunt</a:t>
                      </a: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betalen</a:t>
                      </a:r>
                      <a:endParaRPr lang="en-US" sz="2400" b="0" kern="1200" dirty="0">
                        <a:solidFill>
                          <a:schemeClr val="tx1"/>
                        </a:solidFill>
                        <a:latin typeface="Aptos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68077" marR="68077" marT="0" marB="136154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779218"/>
                  </a:ext>
                </a:extLst>
              </a:tr>
              <a:tr h="1209097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/>
                        <a:buNone/>
                      </a:pP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Sociaal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kapitaal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077" marR="68077" marT="0" marB="13615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/>
                        <a:buChar char="•"/>
                      </a:pP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Bepaalt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of je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mensen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in je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ongeving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hebt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die je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kunnen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ondersteunen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denk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aan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bijles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bijbaantjes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, stage, ‘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ons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kent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ons’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Aptos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68077" marR="68077" marT="0" marB="13615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9315655"/>
                  </a:ext>
                </a:extLst>
              </a:tr>
              <a:tr h="1873255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/>
                        <a:buNone/>
                      </a:pP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Cultureel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kapitaal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Aptos" panose="020B0004020202020204" pitchFamily="34" charset="0"/>
                        <a:ea typeface="+mn-ea"/>
                        <a:cs typeface="+mn-cs"/>
                      </a:endParaRPr>
                    </a:p>
                  </a:txBody>
                  <a:tcPr marL="68077" marR="68077" marT="0" marB="13615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/>
                        <a:buChar char="•"/>
                      </a:pP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Bepaalt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of je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je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op je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gemak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voelt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een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een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bepaalde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groep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;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moet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je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je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op school erg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anders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gedragen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dan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thuis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, is het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een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drempel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om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naar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bibliotheek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te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gaan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een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klassiek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concert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te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bezoeken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voel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je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je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thuis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 op het VWO</a:t>
                      </a:r>
                    </a:p>
                  </a:txBody>
                  <a:tcPr marL="68077" marR="68077" marT="0" marB="13615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868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8708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C7381-88C8-4839-B55C-F52C14234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374" y="281177"/>
            <a:ext cx="10654665" cy="1126490"/>
          </a:xfrm>
        </p:spPr>
        <p:txBody>
          <a:bodyPr wrap="square">
            <a:normAutofit/>
          </a:bodyPr>
          <a:lstStyle/>
          <a:p>
            <a:r>
              <a:rPr lang="nl-NL" sz="4300" dirty="0" err="1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Pygmalion</a:t>
            </a:r>
            <a:r>
              <a:rPr lang="nl-NL" sz="4300" dirty="0">
                <a:solidFill>
                  <a:srgbClr val="EA4E1B"/>
                </a:solidFill>
                <a:latin typeface="Aptos" panose="020B0004020202020204" pitchFamily="34" charset="0"/>
                <a:cs typeface="+mj-cs"/>
              </a:rPr>
              <a:t> effect	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E8DD191-D6BC-0753-A7F8-373D740B5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2574" y="1021985"/>
            <a:ext cx="4773996" cy="4247381"/>
          </a:xfrm>
        </p:spPr>
        <p:txBody>
          <a:bodyPr wrap="square" lIns="0" tIns="0" rIns="0" bIns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err="1">
                <a:latin typeface="Aptos" panose="020B0004020202020204" pitchFamily="34" charset="0"/>
              </a:rPr>
              <a:t>Vernoemd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naar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een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Griekse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legende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waarin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een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beeldhouwer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verliefd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wordt</a:t>
            </a:r>
            <a:r>
              <a:rPr lang="en-US" sz="2400" dirty="0">
                <a:latin typeface="Aptos" panose="020B0004020202020204" pitchFamily="34" charset="0"/>
              </a:rPr>
              <a:t> op het </a:t>
            </a:r>
            <a:r>
              <a:rPr lang="en-US" sz="2400" dirty="0" err="1">
                <a:latin typeface="Aptos" panose="020B0004020202020204" pitchFamily="34" charset="0"/>
              </a:rPr>
              <a:t>beeld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dat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hij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gemaakt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heeft</a:t>
            </a:r>
            <a:endParaRPr lang="en-US" sz="2400" dirty="0">
              <a:latin typeface="Aptos" panose="020B0004020202020204" pitchFamily="34" charset="0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latin typeface="Aptos" panose="020B00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latin typeface="Aptos" panose="020B0004020202020204" pitchFamily="34" charset="0"/>
              </a:rPr>
              <a:t>In 1968 </a:t>
            </a:r>
            <a:r>
              <a:rPr lang="en-US" sz="2400" dirty="0" err="1">
                <a:latin typeface="Aptos" panose="020B0004020202020204" pitchFamily="34" charset="0"/>
              </a:rPr>
              <a:t>kreeg</a:t>
            </a:r>
            <a:r>
              <a:rPr lang="en-US" sz="2400" dirty="0">
                <a:latin typeface="Aptos" panose="020B0004020202020204" pitchFamily="34" charset="0"/>
              </a:rPr>
              <a:t> het </a:t>
            </a:r>
            <a:r>
              <a:rPr lang="en-US" sz="2400" dirty="0" err="1">
                <a:latin typeface="Aptos" panose="020B0004020202020204" pitchFamily="34" charset="0"/>
              </a:rPr>
              <a:t>onderzoek</a:t>
            </a:r>
            <a:r>
              <a:rPr lang="en-US" sz="2400" dirty="0">
                <a:latin typeface="Aptos" panose="020B0004020202020204" pitchFamily="34" charset="0"/>
              </a:rPr>
              <a:t> van Rosenthal </a:t>
            </a:r>
            <a:r>
              <a:rPr lang="en-US" sz="2400" dirty="0" err="1">
                <a:latin typeface="Aptos" panose="020B0004020202020204" pitchFamily="34" charset="0"/>
              </a:rPr>
              <a:t>en</a:t>
            </a:r>
            <a:r>
              <a:rPr lang="en-US" sz="2400" dirty="0">
                <a:latin typeface="Aptos" panose="020B0004020202020204" pitchFamily="34" charset="0"/>
              </a:rPr>
              <a:t> Jacobsen </a:t>
            </a:r>
            <a:r>
              <a:rPr lang="en-US" sz="2400" dirty="0" err="1">
                <a:latin typeface="Aptos" panose="020B0004020202020204" pitchFamily="34" charset="0"/>
              </a:rPr>
              <a:t>deze</a:t>
            </a:r>
            <a:r>
              <a:rPr lang="en-US" sz="2400" dirty="0">
                <a:latin typeface="Aptos" panose="020B0004020202020204" pitchFamily="34" charset="0"/>
              </a:rPr>
              <a:t> naam. Een </a:t>
            </a:r>
            <a:r>
              <a:rPr lang="en-US" sz="2400" dirty="0" err="1">
                <a:latin typeface="Aptos" panose="020B0004020202020204" pitchFamily="34" charset="0"/>
              </a:rPr>
              <a:t>onderzoek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waarin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duidelijk</a:t>
            </a:r>
            <a:r>
              <a:rPr lang="en-US" sz="2400" dirty="0">
                <a:latin typeface="Aptos" panose="020B0004020202020204" pitchFamily="34" charset="0"/>
              </a:rPr>
              <a:t> </a:t>
            </a:r>
            <a:r>
              <a:rPr lang="en-US" sz="2400" dirty="0" err="1">
                <a:latin typeface="Aptos" panose="020B0004020202020204" pitchFamily="34" charset="0"/>
              </a:rPr>
              <a:t>werd</a:t>
            </a:r>
            <a:r>
              <a:rPr lang="en-US" sz="2400" dirty="0">
                <a:latin typeface="Aptos" panose="020B0004020202020204" pitchFamily="34" charset="0"/>
              </a:rPr>
              <a:t> wat de </a:t>
            </a:r>
            <a:r>
              <a:rPr lang="en-US" sz="2400" dirty="0" err="1">
                <a:latin typeface="Aptos" panose="020B0004020202020204" pitchFamily="34" charset="0"/>
              </a:rPr>
              <a:t>invloed</a:t>
            </a:r>
            <a:r>
              <a:rPr lang="en-US" sz="2400" dirty="0">
                <a:latin typeface="Aptos" panose="020B0004020202020204" pitchFamily="34" charset="0"/>
              </a:rPr>
              <a:t> is van de </a:t>
            </a:r>
            <a:r>
              <a:rPr lang="en-US" sz="2400" dirty="0" err="1">
                <a:latin typeface="Aptos" panose="020B0004020202020204" pitchFamily="34" charset="0"/>
              </a:rPr>
              <a:t>verwachting</a:t>
            </a:r>
            <a:r>
              <a:rPr lang="en-US" sz="2400" dirty="0">
                <a:latin typeface="Aptos" panose="020B0004020202020204" pitchFamily="34" charset="0"/>
              </a:rPr>
              <a:t> van de </a:t>
            </a:r>
            <a:r>
              <a:rPr lang="en-US" sz="2400" dirty="0" err="1">
                <a:latin typeface="Aptos" panose="020B0004020202020204" pitchFamily="34" charset="0"/>
              </a:rPr>
              <a:t>leraar</a:t>
            </a:r>
            <a:r>
              <a:rPr lang="en-US" sz="2400" dirty="0">
                <a:latin typeface="Aptos" panose="020B0004020202020204" pitchFamily="34" charset="0"/>
              </a:rPr>
              <a:t> op de </a:t>
            </a:r>
            <a:r>
              <a:rPr lang="en-US" sz="2400" dirty="0" err="1">
                <a:latin typeface="Aptos" panose="020B0004020202020204" pitchFamily="34" charset="0"/>
              </a:rPr>
              <a:t>prestaties</a:t>
            </a:r>
            <a:r>
              <a:rPr lang="en-US" sz="2400" dirty="0">
                <a:latin typeface="Aptos" panose="020B0004020202020204" pitchFamily="34" charset="0"/>
              </a:rPr>
              <a:t> van de </a:t>
            </a:r>
            <a:r>
              <a:rPr lang="en-US" sz="2400" dirty="0" err="1">
                <a:latin typeface="Aptos" panose="020B0004020202020204" pitchFamily="34" charset="0"/>
              </a:rPr>
              <a:t>leerlingen</a:t>
            </a:r>
            <a:r>
              <a:rPr lang="en-US" sz="2400" dirty="0">
                <a:latin typeface="Aptos" panose="020B0004020202020204" pitchFamily="34" charset="0"/>
              </a:rPr>
              <a:t>.                      </a:t>
            </a:r>
            <a:r>
              <a:rPr lang="en-US" sz="1600" dirty="0">
                <a:latin typeface="Aptos" panose="020B0004020202020204" pitchFamily="34" charset="0"/>
              </a:rPr>
              <a:t>(start.nordhoff.nl)</a:t>
            </a:r>
            <a:endParaRPr lang="en-US" sz="2400" dirty="0">
              <a:latin typeface="Aptos" panose="020B0004020202020204" pitchFamily="34" charset="0"/>
            </a:endParaRPr>
          </a:p>
        </p:txBody>
      </p:sp>
      <p:sp>
        <p:nvSpPr>
          <p:cNvPr id="4" name="Tijdelijke aanduiding voor dianummer 3" hidden="1">
            <a:extLst>
              <a:ext uri="{FF2B5EF4-FFF2-40B4-BE49-F238E27FC236}">
                <a16:creationId xmlns:a16="http://schemas.microsoft.com/office/drawing/2014/main" id="{6D14E2E5-279D-41DA-8535-98F729E4B95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2700000" y="6060618"/>
            <a:ext cx="2743200" cy="2769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| </a:t>
            </a:r>
            <a:fld id="{182106B0-B66C-433A-89E0-3691C34D046E}" type="slidenum">
              <a:rPr kumimoji="0" lang="nl-NL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E58D55-986A-6C1B-44A7-56FBBC2C7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013" y="1453907"/>
            <a:ext cx="5373015" cy="4610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9954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0D63D7-3208-AF86-0420-3CD3A2476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300" b="1" dirty="0">
                <a:solidFill>
                  <a:srgbClr val="EA4E1B"/>
                </a:solidFill>
                <a:latin typeface="Aptos" panose="020B0004020202020204" pitchFamily="34" charset="0"/>
              </a:rPr>
              <a:t>In jouw basisschool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7341F8-0745-2905-194C-070C69E1B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nl-NL" sz="2400" dirty="0">
                <a:latin typeface="Aptos" panose="020B0004020202020204" pitchFamily="34" charset="0"/>
              </a:rPr>
              <a:t>We hebben het gehad over:</a:t>
            </a:r>
          </a:p>
          <a:p>
            <a:pPr>
              <a:defRPr/>
            </a:pPr>
            <a:r>
              <a:rPr lang="nl-NL" sz="2400" dirty="0">
                <a:latin typeface="Aptos" panose="020B0004020202020204" pitchFamily="34" charset="0"/>
              </a:rPr>
              <a:t>Het financieel kapitaal;</a:t>
            </a:r>
          </a:p>
          <a:p>
            <a:pPr>
              <a:defRPr/>
            </a:pPr>
            <a:r>
              <a:rPr lang="nl-NL" sz="2400" dirty="0">
                <a:latin typeface="Aptos" panose="020B0004020202020204" pitchFamily="34" charset="0"/>
              </a:rPr>
              <a:t>Het cultureel kapitaal;</a:t>
            </a:r>
          </a:p>
          <a:p>
            <a:pPr>
              <a:defRPr/>
            </a:pPr>
            <a:r>
              <a:rPr lang="nl-NL" sz="2400" dirty="0">
                <a:latin typeface="Aptos" panose="020B0004020202020204" pitchFamily="34" charset="0"/>
              </a:rPr>
              <a:t>Het sociaal kapitaal en </a:t>
            </a:r>
          </a:p>
          <a:p>
            <a:pPr>
              <a:defRPr/>
            </a:pPr>
            <a:r>
              <a:rPr lang="nl-NL" sz="2400" dirty="0">
                <a:latin typeface="Aptos" panose="020B0004020202020204" pitchFamily="34" charset="0"/>
              </a:rPr>
              <a:t>Het </a:t>
            </a:r>
            <a:r>
              <a:rPr lang="nl-NL" sz="2400" dirty="0" err="1">
                <a:latin typeface="Aptos" panose="020B0004020202020204" pitchFamily="34" charset="0"/>
              </a:rPr>
              <a:t>pygmalion</a:t>
            </a:r>
            <a:r>
              <a:rPr lang="nl-NL" sz="2400" dirty="0">
                <a:latin typeface="Aptos" panose="020B0004020202020204" pitchFamily="34" charset="0"/>
              </a:rPr>
              <a:t> effect.</a:t>
            </a:r>
          </a:p>
          <a:p>
            <a:pPr marL="0" indent="0">
              <a:buNone/>
              <a:defRPr/>
            </a:pPr>
            <a:endParaRPr lang="nl-NL" sz="2400" dirty="0">
              <a:latin typeface="Aptos" panose="020B0004020202020204" pitchFamily="34" charset="0"/>
            </a:endParaRPr>
          </a:p>
          <a:p>
            <a:pPr marL="0" indent="0">
              <a:buNone/>
              <a:defRPr/>
            </a:pPr>
            <a:r>
              <a:rPr lang="nl-NL" sz="2400" dirty="0">
                <a:latin typeface="Aptos" panose="020B0004020202020204" pitchFamily="34" charset="0"/>
              </a:rPr>
              <a:t>Kun je een voorbeeld bedenken waarbij één van deze begrippen op jouw school van belang waren?</a:t>
            </a:r>
          </a:p>
          <a:p>
            <a:pPr marL="0" indent="0">
              <a:buNone/>
            </a:pPr>
            <a:endParaRPr lang="nl-NL" sz="2400" dirty="0">
              <a:latin typeface="Aptos" panose="020B0004020202020204" pitchFamily="34" charset="0"/>
            </a:endParaRP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8" name="Afbeelding 7" descr="Afbeelding met tekst, Rechthoek, raam, kunst&#10;&#10;Door AI gegenereerde inhoud is mogelijk onjuist.">
            <a:extLst>
              <a:ext uri="{FF2B5EF4-FFF2-40B4-BE49-F238E27FC236}">
                <a16:creationId xmlns:a16="http://schemas.microsoft.com/office/drawing/2014/main" id="{643CD988-4F42-3EBA-0478-BB8905447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956243" y="548240"/>
            <a:ext cx="4191872" cy="345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55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2083DB-6FFA-F0A0-2DF5-53762B435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300" b="1" dirty="0">
                <a:solidFill>
                  <a:srgbClr val="EA4E1B"/>
                </a:solidFill>
                <a:latin typeface="Aptos" panose="020B0004020202020204" pitchFamily="34" charset="0"/>
              </a:rPr>
              <a:t>Terugkoppeling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FA13A1-2BD0-6755-10FD-785A88A30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nl-NL" sz="2400" dirty="0">
                <a:latin typeface="Aptos" panose="020B0004020202020204" pitchFamily="34" charset="0"/>
              </a:rPr>
              <a:t>Wissel voorbeelden uit</a:t>
            </a:r>
          </a:p>
        </p:txBody>
      </p:sp>
    </p:spTree>
    <p:extLst>
      <p:ext uri="{BB962C8B-B14F-4D97-AF65-F5344CB8AC3E}">
        <p14:creationId xmlns:p14="http://schemas.microsoft.com/office/powerpoint/2010/main" val="27774524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D5941979C92F4D85260E9F17E6EFC8" ma:contentTypeVersion="15" ma:contentTypeDescription="Een nieuw document maken." ma:contentTypeScope="" ma:versionID="ecb3b093c28f94850d1e472e8b7b8922">
  <xsd:schema xmlns:xsd="http://www.w3.org/2001/XMLSchema" xmlns:xs="http://www.w3.org/2001/XMLSchema" xmlns:p="http://schemas.microsoft.com/office/2006/metadata/properties" xmlns:ns2="cb77cdb2-d043-49ef-964c-5f83165295b4" xmlns:ns3="c79f7fc8-4be1-468e-8532-b0361ae864ff" targetNamespace="http://schemas.microsoft.com/office/2006/metadata/properties" ma:root="true" ma:fieldsID="b1cab234f42c6667c78940449aec6fc8" ns2:_="" ns3:_="">
    <xsd:import namespace="cb77cdb2-d043-49ef-964c-5f83165295b4"/>
    <xsd:import namespace="c79f7fc8-4be1-468e-8532-b0361ae864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77cdb2-d043-49ef-964c-5f83165295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Afbeeldingtags" ma:readOnly="false" ma:fieldId="{5cf76f15-5ced-4ddc-b409-7134ff3c332f}" ma:taxonomyMulti="true" ma:sspId="8fae4888-539b-421a-988d-82a1b1fdd0b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f7fc8-4be1-468e-8532-b0361ae864f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8de83920-75bc-4666-9615-e5e2aa8a7bd0}" ma:internalName="TaxCatchAll" ma:showField="CatchAllData" ma:web="c79f7fc8-4be1-468e-8532-b0361ae864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79f7fc8-4be1-468e-8532-b0361ae864ff" xsi:nil="true"/>
    <lcf76f155ced4ddcb4097134ff3c332f xmlns="cb77cdb2-d043-49ef-964c-5f83165295b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482367E-638C-4055-BA33-8FAE0E360BD1}"/>
</file>

<file path=customXml/itemProps2.xml><?xml version="1.0" encoding="utf-8"?>
<ds:datastoreItem xmlns:ds="http://schemas.openxmlformats.org/officeDocument/2006/customXml" ds:itemID="{8C2860E5-9BCB-49CF-BD43-9BF89A5B26B4}"/>
</file>

<file path=customXml/itemProps3.xml><?xml version="1.0" encoding="utf-8"?>
<ds:datastoreItem xmlns:ds="http://schemas.openxmlformats.org/officeDocument/2006/customXml" ds:itemID="{28B01560-6B48-4F42-AFCF-562054257E3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</TotalTime>
  <Words>412</Words>
  <Application>Microsoft Office PowerPoint</Application>
  <PresentationFormat>Breedbeeld</PresentationFormat>
  <Paragraphs>58</Paragraphs>
  <Slides>11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Aptos</vt:lpstr>
      <vt:lpstr>Aptos SemiBold</vt:lpstr>
      <vt:lpstr>Arial</vt:lpstr>
      <vt:lpstr>Calibri</vt:lpstr>
      <vt:lpstr>Calibri Light</vt:lpstr>
      <vt:lpstr>Wingdings</vt:lpstr>
      <vt:lpstr>Kantoorthema</vt:lpstr>
      <vt:lpstr>PowerPoint-presentatie</vt:lpstr>
      <vt:lpstr>Wat gaan we doen?</vt:lpstr>
      <vt:lpstr>Kansengelijkheid- onze missie</vt:lpstr>
      <vt:lpstr>Disclaimer</vt:lpstr>
      <vt:lpstr>Wat veroorzaakt de ongelijke kansen</vt:lpstr>
      <vt:lpstr>Financieel, sociaal en cultureel kapitaal </vt:lpstr>
      <vt:lpstr>Pygmalion effect </vt:lpstr>
      <vt:lpstr>In jouw basisschool</vt:lpstr>
      <vt:lpstr>Terugkoppeling</vt:lpstr>
      <vt:lpstr>Uitwisselen</vt:lpstr>
      <vt:lpstr>Bedankt voor  uw aanwezigheid!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Tineke van der Jagt</dc:creator>
  <cp:lastModifiedBy>Rosa van Dijk</cp:lastModifiedBy>
  <cp:revision>2</cp:revision>
  <dcterms:created xsi:type="dcterms:W3CDTF">2025-04-04T06:25:43Z</dcterms:created>
  <dcterms:modified xsi:type="dcterms:W3CDTF">2025-04-09T15:38:32Z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0x010100E7D5941979C92F4D85260E9F17E6EFC8</vt:lpwstr>
  </property>
</Properties>
</file>